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25"/>
  </p:notesMasterIdLst>
  <p:sldIdLst>
    <p:sldId id="618" r:id="rId3"/>
    <p:sldId id="410" r:id="rId4"/>
    <p:sldId id="258" r:id="rId5"/>
    <p:sldId id="554" r:id="rId6"/>
    <p:sldId id="477" r:id="rId7"/>
    <p:sldId id="731" r:id="rId8"/>
    <p:sldId id="732" r:id="rId9"/>
    <p:sldId id="744" r:id="rId10"/>
    <p:sldId id="751" r:id="rId11"/>
    <p:sldId id="734" r:id="rId12"/>
    <p:sldId id="735" r:id="rId13"/>
    <p:sldId id="748" r:id="rId14"/>
    <p:sldId id="736" r:id="rId15"/>
    <p:sldId id="737" r:id="rId16"/>
    <p:sldId id="749" r:id="rId17"/>
    <p:sldId id="738" r:id="rId18"/>
    <p:sldId id="700" r:id="rId19"/>
    <p:sldId id="671" r:id="rId20"/>
    <p:sldId id="742" r:id="rId21"/>
    <p:sldId id="752" r:id="rId22"/>
    <p:sldId id="743" r:id="rId23"/>
    <p:sldId id="750"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5" autoAdjust="0"/>
    <p:restoredTop sz="94660"/>
  </p:normalViewPr>
  <p:slideViewPr>
    <p:cSldViewPr snapToGrid="0">
      <p:cViewPr varScale="1">
        <p:scale>
          <a:sx n="74" d="100"/>
          <a:sy n="74" d="100"/>
        </p:scale>
        <p:origin x="52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F1235F-EC96-4F41-9E10-8DFB9AFAA656}" type="datetimeFigureOut">
              <a:rPr lang="zh-CN" altLang="en-US" smtClean="0"/>
              <a:t>2025/8/4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B3313-59A6-40EB-923D-5D916E67839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3</a:t>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4</a:t>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17</a:t>
            </a:fld>
            <a:endParaRPr lang="zh-CN" altLang="en-US">
              <a:solidFill>
                <a:prstClr val="black"/>
              </a:solidFill>
              <a:latin typeface="等线" panose="02010600030101010101"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xml"/><Relationship Id="rId7"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3.xml"/><Relationship Id="rId5" Type="http://schemas.openxmlformats.org/officeDocument/2006/relationships/slideLayout" Target="../slideLayouts/slideLayout13.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302895" y="1583690"/>
            <a:ext cx="6897370" cy="3161030"/>
          </a:xfrm>
          <a:prstGeom prst="rect">
            <a:avLst/>
          </a:prstGeom>
          <a:noFill/>
        </p:spPr>
        <p:txBody>
          <a:bodyPr wrap="square" rtlCol="0">
            <a:spAutoFit/>
          </a:bodyPr>
          <a:lstStyle/>
          <a:p>
            <a:pPr algn="ctr" defTabSz="1219200">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 特殊教育概论</a:t>
            </a:r>
          </a:p>
          <a:p>
            <a:pPr algn="ctr" defTabSz="1219200">
              <a:lnSpc>
                <a:spcPct val="150000"/>
              </a:lnSpc>
            </a:pPr>
            <a:r>
              <a:rPr lang="zh-CN" altLang="en-US" sz="4400" b="1" dirty="0">
                <a:solidFill>
                  <a:prstClr val="white"/>
                </a:solidFill>
                <a:latin typeface="楷体" panose="02010609060101010101" charset="-122"/>
                <a:ea typeface="楷体" panose="02010609060101010101" charset="-122"/>
                <a:cs typeface="微软雅黑" panose="020B0503020204020204" pitchFamily="34" charset="-122"/>
                <a:sym typeface="+mn-lt"/>
              </a:rPr>
              <a:t>（第三版）</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ctr" defTabSz="1219200">
              <a:lnSpc>
                <a:spcPct val="150000"/>
              </a:lnSpc>
            </a:pP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主编 刘春玲</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江琴娣</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颜廷睿</a:t>
            </a: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4"/>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学习障碍概述</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四、 学习障碍产生的原因</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生理因素</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生理因素是目前最受重视的因素之一。据估计，大约有</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的学习障碍儿童具有某种程度的中枢神经系统功能失调问题。</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）脑损伤</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在儿童出生前、出生时和出生后这几个不同的阶段，都可能因各种原因造成脑伤或脑功能受损。</a:t>
            </a:r>
            <a:r>
              <a:rPr lang="en-US"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出生前常见的原因。一方面是遗传因素造成的先天性异常或染色体变异；另一方面，母体子宫的不良环境也会对胎儿脑部发育产生不良的影响。</a:t>
            </a:r>
            <a:r>
              <a:rPr lang="en-US" sz="2100" dirty="0">
                <a:solidFill>
                  <a:schemeClr val="tx1">
                    <a:lumMod val="75000"/>
                    <a:lumOff val="25000"/>
                  </a:schemeClr>
                </a:solidFill>
                <a:latin typeface="Arial" panose="020B0604020202020204" pitchFamily="34" charset="0"/>
                <a:ea typeface="微软雅黑" panose="020B0503020204020204" pitchFamily="34" charset="-122"/>
              </a:rPr>
              <a:t>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出生时常见的原因。</a:t>
            </a:r>
            <a:r>
              <a:rPr lang="en-US" sz="2100" dirty="0">
                <a:solidFill>
                  <a:schemeClr val="tx1">
                    <a:lumMod val="75000"/>
                    <a:lumOff val="25000"/>
                  </a:schemeClr>
                </a:solidFill>
                <a:latin typeface="Arial" panose="020B0604020202020204" pitchFamily="34" charset="0"/>
                <a:ea typeface="微软雅黑" panose="020B0503020204020204" pitchFamily="34" charset="-122"/>
              </a:rPr>
              <a:t>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出生后常见的原因。</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）脑结构异常</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个体在胎儿期可能会受到来自母体的饮食、药物、毒物、传染病、心理压力等因素的影响而导致脑结构异常。这表现在个体左右脑半球大小的差异或神经细胞的错位上。</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学习障碍概述</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）大脑功能偏侧化</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人的大脑功能是有分工的，一般而言，大脑的左半球主导语言和复杂的自主性动作，右半球主导空间视觉和非语言的听觉分析。有人提出，部分阅读障碍者就是因为左半球失势而造成知觉形象颠倒。</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）脑神经障碍：脑神经障碍包括脑神经功能障碍、脑神经通路障碍以及脑神经系统代谢障碍。</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）大脑皮质病变</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神经心理学的研究显示，脑部特定区域的功能与个体的心理和行为有关。</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）其他生理因素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慢性营养不良：这可能源自儿童自身的体质，也可能是由不当的家庭养育方式所致。这类儿童常有明显的偏食现象，或过于瘦弱或过于肥胖，他们往往难以坚持较长时间的学习，容易感到疲劳。</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学习障碍概述</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生化因素</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体内生化系统的不平衡，也会导致学习障碍。与学习障碍有关的生化因素如下：</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）神经化学物质传递异常</a:t>
            </a:r>
          </a:p>
          <a:p>
            <a:pPr>
              <a:lnSpc>
                <a:spcPct val="150000"/>
              </a:lnSpc>
            </a:pP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）维生素缺乏</a:t>
            </a:r>
          </a:p>
          <a:p>
            <a:pPr>
              <a:lnSpc>
                <a:spcPct val="150000"/>
              </a:lnSpc>
            </a:pP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）内分泌腺功能失调</a:t>
            </a:r>
          </a:p>
          <a:p>
            <a:pPr>
              <a:lnSpc>
                <a:spcPct val="150000"/>
              </a:lnSpc>
            </a:pP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）低血糖</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遗传因素</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许多研究指出，遗传是导致学习障碍的可能因素之一。科罗拉多学习障碍研究中心的研究证实，阅读障碍、书写障碍以及数学学习障碍均与遗传显著相关，且各类学习障碍的共病率较高。</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学习障碍概述</a:t>
            </a:r>
          </a:p>
        </p:txBody>
      </p:sp>
      <p:sp>
        <p:nvSpPr>
          <p:cNvPr id="100" name="文本框 99"/>
          <p:cNvSpPr txBox="1"/>
          <p:nvPr/>
        </p:nvSpPr>
        <p:spPr>
          <a:xfrm>
            <a:off x="970915" y="1210310"/>
            <a:ext cx="10483850" cy="25152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心理因素</a:t>
            </a:r>
          </a:p>
          <a:p>
            <a:pPr>
              <a:lnSpc>
                <a:spcPct val="150000"/>
              </a:lnSpc>
            </a:pP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）动机</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所谓动机，是指激起行为的原动力。</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）情感</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焦虑</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回避与对抗。</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）个性与意志</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注意力散漫、意志薄弱、情绪不稳定等不良的学习习惯，会造成儿童学校学习适应不良，引起学习障碍。</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学习障碍概述</a:t>
            </a:r>
          </a:p>
        </p:txBody>
      </p:sp>
      <p:sp>
        <p:nvSpPr>
          <p:cNvPr id="100" name="文本框 99"/>
          <p:cNvSpPr txBox="1"/>
          <p:nvPr/>
        </p:nvSpPr>
        <p:spPr>
          <a:xfrm>
            <a:off x="970915" y="1210310"/>
            <a:ext cx="10483850" cy="590804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环境因素</a:t>
            </a:r>
          </a:p>
          <a:p>
            <a:pPr>
              <a:lnSpc>
                <a:spcPct val="150000"/>
              </a:lnSpc>
            </a:pP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）家庭因素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早期经验剥夺</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家庭心理环境差与父母教养方式不当</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文化经济不利。（</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）学校因素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学校的教学品质、教育活动、师生关系、同伴关系等都是和学习障碍相关的因素。</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）社会因素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社会因素包括政治、经济、文化、教育等各个方面，和学生的学习关系也很大。</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）记忆特征</a:t>
            </a:r>
            <a:r>
              <a:rPr 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一般来说，学习障碍儿童在记忆的广度、精确性、短时记忆、机械记忆和意义记忆方面都不及普通儿童。</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）语言与思维</a:t>
            </a:r>
            <a:r>
              <a:rPr 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许多学习障碍儿童在幼儿阶段就表现出语言发展迟缓的问题。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）元认知特征</a:t>
            </a:r>
            <a:r>
              <a:rPr 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所谓元认知，就是关于认知的认知，是个体对自身认识活动的自我意识和自我监控。</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学习障碍概述</a:t>
            </a:r>
          </a:p>
        </p:txBody>
      </p:sp>
      <p:sp>
        <p:nvSpPr>
          <p:cNvPr id="100" name="文本框 99"/>
          <p:cNvSpPr txBox="1"/>
          <p:nvPr/>
        </p:nvSpPr>
        <p:spPr>
          <a:xfrm>
            <a:off x="970915" y="1210310"/>
            <a:ext cx="10483850" cy="316103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五、 学习障碍儿童的特征</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认知特征</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）知觉特征</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视知觉障碍</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听知觉障碍。</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）智力特征</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尽管学习障碍儿童的智力属于正常范围，但该群体的智商低于平均水平。</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）注意特征</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注意问题是学习障碍儿童普遍存在的问题，注意障碍与学习障碍有一定的重叠。</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学习障碍概述</a:t>
            </a:r>
          </a:p>
        </p:txBody>
      </p:sp>
      <p:sp>
        <p:nvSpPr>
          <p:cNvPr id="100" name="文本框 99"/>
          <p:cNvSpPr txBox="1"/>
          <p:nvPr/>
        </p:nvSpPr>
        <p:spPr>
          <a:xfrm>
            <a:off x="970915" y="1210310"/>
            <a:ext cx="10483850" cy="348424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运动协调</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学习障碍儿童的另一特征是其运动协调能力低于同龄儿童的平均水平，它表现在涉及整个躯体动作的粗大运动协调，以及涉及身体或四肢小肌肉群参与的精细运动的协调方面的问题。</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社会情绪和行为</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）自我概念与成就归因</a:t>
            </a:r>
          </a:p>
          <a:p>
            <a:pPr>
              <a:lnSpc>
                <a:spcPct val="150000"/>
              </a:lnSpc>
            </a:pP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）社会认知与同伴关系</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02</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316844" y="2432315"/>
            <a:ext cx="7203838"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第二节</a:t>
            </a:r>
            <a:endParaRPr lang="en-US" altLang="zh-CN"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学习障碍儿童的教育</a:t>
            </a: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学习障碍儿童的教育</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学习环境</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普通学校普通班级</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绝大多数学习障碍学生在普通学校的普通班级接受教育，这也是融合运动的趋向。普通班级中的学习障碍儿童可以取得与特殊教育班级学习障碍学生相同的学习成绩，而普通班级更利于他们社交能力的发展。</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特教班</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些专业团体并不支持所有学习障碍儿童的全面融合。。在普通班级中，大部分学习障碍儿童的学业成绩并未取得进步；普通班级的教师要面向全班学生教学，学习障碍儿童很难从这种集体教学中学到多少东西。因此，普通班级的教学环境对他们来说不切实际。相对而言，特教班更适合于他们。</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学习障碍儿童的教育</a:t>
            </a:r>
          </a:p>
        </p:txBody>
      </p:sp>
      <p:sp>
        <p:nvSpPr>
          <p:cNvPr id="100" name="文本框 99"/>
          <p:cNvSpPr txBox="1"/>
          <p:nvPr/>
        </p:nvSpPr>
        <p:spPr>
          <a:xfrm>
            <a:off x="970915" y="1210310"/>
            <a:ext cx="10483850" cy="2620526"/>
          </a:xfrm>
          <a:prstGeom prst="rect">
            <a:avLst/>
          </a:prstGeom>
          <a:noFill/>
          <a:ln w="9525">
            <a:noFill/>
          </a:ln>
        </p:spPr>
        <p:txBody>
          <a:bodyPr wrap="square">
            <a:spAutoFit/>
          </a:bodyPr>
          <a:lstStyle/>
          <a:p>
            <a:pPr algn="l">
              <a:lnSpc>
                <a:spcPct val="150000"/>
              </a:lnSpc>
              <a:buClrTx/>
              <a:buSzTx/>
              <a:buFontTx/>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课程</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不论是在普通班级还是特教班，学习障碍学生学习的课程与普通学生学习的课程都是一样的。教师的任务是针对学习障碍学生的特点，有效地组织教学。学习障碍学生可能缺乏学习所需要的基本技能，学生的年级越高，这种障碍对学习带来的困扰就越大。因此，除普通课程外，还可为学习障碍学生增设专门的课程。</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pic>
        <p:nvPicPr>
          <p:cNvPr id="18" name="图片占位符 4"/>
          <p:cNvPicPr>
            <a:picLocks noGrp="1" noChangeAspect="1"/>
          </p:cNvPicPr>
          <p:nvPr/>
        </p:nvPicPr>
        <p:blipFill>
          <a:blip r:embed="rId4"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第十一章</a:t>
            </a:r>
          </a:p>
          <a:p>
            <a:pPr algn="ctr" fontAlgn="auto">
              <a:lnSpc>
                <a:spcPct val="150000"/>
              </a:lnSpc>
            </a:pPr>
            <a:r>
              <a:rPr lang="zh-CN" altLang="en-US" sz="4500" b="1" dirty="0">
                <a:solidFill>
                  <a:schemeClr val="tx1"/>
                </a:solidFill>
                <a:latin typeface="微软雅黑" panose="020B0503020204020204" pitchFamily="34" charset="-122"/>
                <a:ea typeface="微软雅黑" panose="020B0503020204020204" pitchFamily="34" charset="-122"/>
                <a:cs typeface="+mn-ea"/>
                <a:sym typeface="+mn-lt"/>
              </a:rPr>
              <a:t>学习障碍儿童</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学习障碍儿童的教育</a:t>
            </a:r>
          </a:p>
        </p:txBody>
      </p:sp>
      <p:sp>
        <p:nvSpPr>
          <p:cNvPr id="100" name="文本框 99"/>
          <p:cNvSpPr txBox="1"/>
          <p:nvPr/>
        </p:nvSpPr>
        <p:spPr>
          <a:xfrm>
            <a:off x="970915" y="1210310"/>
            <a:ext cx="10483850" cy="2620013"/>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教学策略</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针对学习障碍儿童的情况，可将教学策略分成两大类：适用于一般内容和领域的教学策略，以及适用于特殊领域的教学策略。</a:t>
            </a:r>
          </a:p>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1.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一般教学策略</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调整学习材料</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调整教学过程</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关注学生支持需求</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提高学生的自尊与自信。</a:t>
            </a:r>
          </a:p>
        </p:txBody>
      </p:sp>
    </p:spTree>
    <p:extLst>
      <p:ext uri="{BB962C8B-B14F-4D97-AF65-F5344CB8AC3E}">
        <p14:creationId xmlns:p14="http://schemas.microsoft.com/office/powerpoint/2010/main" val="2650761025"/>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学习障碍儿童的教育</a:t>
            </a:r>
          </a:p>
        </p:txBody>
      </p:sp>
      <p:sp>
        <p:nvSpPr>
          <p:cNvPr id="100" name="文本框 99"/>
          <p:cNvSpPr txBox="1"/>
          <p:nvPr/>
        </p:nvSpPr>
        <p:spPr>
          <a:xfrm>
            <a:off x="970915" y="1210310"/>
            <a:ext cx="10483850" cy="493903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直接教学法</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复习已学过的知识</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阐述教学目标</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呈现新知识</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探测与反馈</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提供独立练习的机会</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提供分散练习和复习的机会。</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元认知策略</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元认知（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metacognition</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）是主体掌握的关于自己心理状态、能力、任务、目标、认知策略等方面的知识，以及认知主体对自身各种认知活动的计划、监控和调节。</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合作学习</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合作学习是一种促使不同能力水平的学生在一起合作解决问题的教学策略，旨在促进学生在异质小组中互助合作，达成共同的学习目标，并以小组的总体成绩作为奖励依据。</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学习障碍儿童的教育</a:t>
            </a:r>
          </a:p>
        </p:txBody>
      </p:sp>
      <p:sp>
        <p:nvSpPr>
          <p:cNvPr id="100" name="文本框 99"/>
          <p:cNvSpPr txBox="1"/>
          <p:nvPr/>
        </p:nvSpPr>
        <p:spPr>
          <a:xfrm>
            <a:off x="970915" y="1210310"/>
            <a:ext cx="10483850" cy="348424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归因训练</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归因训练旨在帮助学习障碍学生建立积极、合理的归因方式，增强学习动机。常用的训练方法有以下两种</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直接训练法</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间接训练法。</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策略整合</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策略整合起源于堪萨斯大学学习研究中心的策略整合模型（</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Strategies Integration Model</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，简称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SIM</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），该模型被广泛应用于学习障碍儿童的教学中。</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7"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8"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00000000000000000" pitchFamily="2" charset="-122"/>
                <a:ea typeface="方正黑体简体" panose="02000000000000000000" pitchFamily="2" charset="-122"/>
                <a:cs typeface="+mn-ea"/>
                <a:sym typeface="+mn-lt"/>
              </a:rPr>
              <a:t>CONTENTS</a:t>
            </a:r>
            <a:endParaRPr lang="zh-CN" altLang="en-US" sz="7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00000000000000000" pitchFamily="2" charset="-122"/>
                <a:ea typeface="方正黑体简体" panose="02000000000000000000" pitchFamily="2" charset="-122"/>
                <a:cs typeface="+mn-ea"/>
                <a:sym typeface="+mn-lt"/>
              </a:rPr>
              <a:t>目录</a:t>
            </a:r>
            <a:endParaRPr lang="en-US" altLang="zh-CN" sz="5400" dirty="0">
              <a:solidFill>
                <a:srgbClr val="4F4D50"/>
              </a:solidFill>
              <a:latin typeface="方正黑体简体" panose="02000000000000000000" pitchFamily="2" charset="-122"/>
              <a:ea typeface="方正黑体简体" panose="02000000000000000000" pitchFamily="2" charset="-122"/>
              <a:cs typeface="+mn-ea"/>
              <a:sym typeface="+mn-lt"/>
            </a:endParaRPr>
          </a:p>
        </p:txBody>
      </p:sp>
      <p:sp>
        <p:nvSpPr>
          <p:cNvPr id="13" name="TextBox 12"/>
          <p:cNvSpPr txBox="1"/>
          <p:nvPr>
            <p:custDataLst>
              <p:tags r:id="rId1"/>
            </p:custDataLst>
          </p:nvPr>
        </p:nvSpPr>
        <p:spPr>
          <a:xfrm>
            <a:off x="7690485" y="3477260"/>
            <a:ext cx="3949700" cy="768350"/>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学习障碍儿童的教育</a:t>
            </a:r>
            <a:endParaRPr lang="zh-CN" altLang="en-US" sz="2200" b="1" dirty="0">
              <a:solidFill>
                <a:srgbClr val="FF0000"/>
              </a:solidFill>
              <a:latin typeface="方正黑体简体" panose="02000000000000000000" pitchFamily="2" charset="-122"/>
              <a:ea typeface="方正黑体简体" panose="02000000000000000000" pitchFamily="2" charset="-122"/>
              <a:cs typeface="+mn-ea"/>
              <a:sym typeface="+mn-lt"/>
            </a:endParaRPr>
          </a:p>
          <a:p>
            <a:pPr defTabSz="1219200"/>
            <a:endParaRPr lang="zh-CN" altLang="en-US" sz="2200" b="1" dirty="0">
              <a:solidFill>
                <a:srgbClr val="FF0000"/>
              </a:solidFill>
              <a:latin typeface="方正黑体简体" panose="02000000000000000000" pitchFamily="2" charset="-122"/>
              <a:ea typeface="方正黑体简体" panose="02000000000000000000" pitchFamily="2" charset="-122"/>
              <a:cs typeface="+mn-ea"/>
              <a:sym typeface="+mn-lt"/>
            </a:endParaRPr>
          </a:p>
        </p:txBody>
      </p:sp>
      <p:sp>
        <p:nvSpPr>
          <p:cNvPr id="3" name="TextBox 12"/>
          <p:cNvSpPr txBox="1"/>
          <p:nvPr>
            <p:custDataLst>
              <p:tags r:id="rId2"/>
            </p:custDataLst>
          </p:nvPr>
        </p:nvSpPr>
        <p:spPr>
          <a:xfrm>
            <a:off x="7506335" y="256413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学习障碍概述</a:t>
            </a:r>
          </a:p>
        </p:txBody>
      </p:sp>
      <p:sp>
        <p:nvSpPr>
          <p:cNvPr id="4" name="TextBox 14"/>
          <p:cNvSpPr txBox="1"/>
          <p:nvPr>
            <p:custDataLst>
              <p:tags r:id="rId3"/>
            </p:custDataLst>
          </p:nvPr>
        </p:nvSpPr>
        <p:spPr>
          <a:xfrm>
            <a:off x="6404610" y="2564130"/>
            <a:ext cx="1101725"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第一节</a:t>
            </a:r>
          </a:p>
        </p:txBody>
      </p:sp>
      <p:sp>
        <p:nvSpPr>
          <p:cNvPr id="5" name="TextBox 14"/>
          <p:cNvSpPr txBox="1"/>
          <p:nvPr>
            <p:custDataLst>
              <p:tags r:id="rId4"/>
            </p:custDataLst>
          </p:nvPr>
        </p:nvSpPr>
        <p:spPr>
          <a:xfrm>
            <a:off x="6588760" y="3477260"/>
            <a:ext cx="1101725"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第二节</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01</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264576" y="2432315"/>
            <a:ext cx="6701299"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第一节</a:t>
            </a: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学习障碍概述</a:t>
            </a: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学习障碍概述</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学习障碍的概念</a:t>
            </a:r>
          </a:p>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1. ICD-11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的定义</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ICD-11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中与学习障碍对应的术语是</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发展性学习障碍（</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Developmental Learning Disorder</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），其定义为：发展性学习障碍特点是学习技能存在显著且持续的困难。个体受影响的学习技能明显低于实际年龄和一般智力功能水平的预期，并导致个体的学业或职业功能严重受损。</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DSM-</a:t>
            </a:r>
            <a:r>
              <a:rPr lang="en-US" altLang="en-US" sz="2100" b="1" dirty="0">
                <a:solidFill>
                  <a:schemeClr val="tx1">
                    <a:lumMod val="75000"/>
                    <a:lumOff val="25000"/>
                  </a:schemeClr>
                </a:solidFill>
                <a:latin typeface="Arial" panose="020B0604020202020204" pitchFamily="34" charset="0"/>
                <a:ea typeface="微软雅黑" panose="020B0503020204020204" pitchFamily="34" charset="-122"/>
              </a:rPr>
              <a:t>Ⅴ</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的定义</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美国《精神疾病诊断与统计手册（第五版）》（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DSM-</a:t>
            </a:r>
            <a:r>
              <a:rPr lang="en-US" altLang="en-US" sz="2100" dirty="0">
                <a:solidFill>
                  <a:schemeClr val="tx1">
                    <a:lumMod val="75000"/>
                    <a:lumOff val="25000"/>
                  </a:schemeClr>
                </a:solidFill>
                <a:latin typeface="Arial" panose="020B0604020202020204" pitchFamily="34" charset="0"/>
                <a:ea typeface="微软雅黑" panose="020B0503020204020204" pitchFamily="34" charset="-122"/>
              </a:rPr>
              <a:t>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）中与学习障碍对应的术语是</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特异性学习障碍</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Specific Learning Disorder</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），具体定义如下：学龄阶段在阅读、书写、计算或数学推理技能上持续出现困难，其症状可能包括阅读不准确、速度慢、费力，书面表达不佳，对数字内容记忆差，数学推理不准确。</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学习障碍概述</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全美学习障碍联合委员会的定义</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学习障碍是一个概括性的术语，指听、说、读、写、推理或数学能力的习得和运用方面有明显困难的异质性群体。</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国内有关学习障碍的定义</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国内有关学习障碍的定义较为复杂，所指的对象通常是以学业成绩低下为主要表现，因此，学习障碍学生也被称为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差生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或</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低成就学生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他们的共同特点是：智力正常，但由于各自不同的原因，不能适应普通学校教育中的学习，最终导致学业不良，这种不良在一定的补救和教育条件下可以转化。这一概念较有代表性的定义如下：学习障碍儿童指的是除残疾儿童外，由于生理、心理、行为、环境、教育等原因，致使在正常教育情形下学习成绩明显达不到义务教育的教学大纲水平，而需要采取特殊教育方式的学龄儿童和个体心理发展水平严重落后于儿童年龄特征水平的学龄前儿童。</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学习障碍概述</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学习障碍的鉴定与分类</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学习障碍的鉴定</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鉴定学习障碍的目的是将学习障碍儿童和其他障碍儿童区别开来，为教育训练的计划提供依据。一般的鉴定标准是：智力正常；个人内在能力有显著差异；注意、记忆、听觉理解、口语表达、基本阅读技巧、阅读理解、书写、数学运算、推理或知觉动作协调等任一能力表现有显著困难，且经评估后确定一般教育所提供的学习辅导无显著成效者。</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）一般的鉴定过程</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学习障碍的鉴定通常经由对个体的发育、医学、教育、家族史、测验报告、教师观察以及学业干预成效等多方面的信息收集与评估。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儿童个人信息。</a:t>
            </a:r>
            <a:r>
              <a:rPr lang="en-US" sz="2100" dirty="0">
                <a:solidFill>
                  <a:schemeClr val="tx1">
                    <a:lumMod val="75000"/>
                    <a:lumOff val="25000"/>
                  </a:schemeClr>
                </a:solidFill>
                <a:latin typeface="Arial" panose="020B0604020202020204" pitchFamily="34" charset="0"/>
                <a:ea typeface="微软雅黑" panose="020B0503020204020204" pitchFamily="34" charset="-122"/>
              </a:rPr>
              <a:t>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心理与教育测验。</a:t>
            </a:r>
            <a:r>
              <a:rPr lang="en-US" sz="2100" dirty="0">
                <a:solidFill>
                  <a:schemeClr val="tx1">
                    <a:lumMod val="75000"/>
                    <a:lumOff val="25000"/>
                  </a:schemeClr>
                </a:solidFill>
                <a:latin typeface="Arial" panose="020B0604020202020204" pitchFamily="34" charset="0"/>
                <a:ea typeface="微软雅黑" panose="020B0503020204020204" pitchFamily="34" charset="-122"/>
              </a:rPr>
              <a:t>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医学检查。</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）干预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反应模式</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干预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反应模式（</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Response to Intervention</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，简称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RTI</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）是一个可逆的多层级（</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Multiple</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tiered</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）模式，该模式根据学生的不同需要逐层开展教学和干预。</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学习障碍概述</a:t>
            </a:r>
          </a:p>
        </p:txBody>
      </p:sp>
      <p:sp>
        <p:nvSpPr>
          <p:cNvPr id="100" name="文本框 99"/>
          <p:cNvSpPr txBox="1"/>
          <p:nvPr/>
        </p:nvSpPr>
        <p:spPr>
          <a:xfrm>
            <a:off x="970915" y="1210310"/>
            <a:ext cx="10483850" cy="2943178"/>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学习障碍的分类</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学习障碍本身的复杂性，给分类带来了许多困难。以下是几种常见的分类：</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DSM-</a:t>
            </a:r>
            <a:r>
              <a:rPr lang="en-US" altLang="en-US" sz="2100" dirty="0">
                <a:solidFill>
                  <a:schemeClr val="tx1">
                    <a:lumMod val="75000"/>
                    <a:lumOff val="25000"/>
                  </a:schemeClr>
                </a:solidFill>
                <a:latin typeface="Arial" panose="020B0604020202020204" pitchFamily="34" charset="0"/>
                <a:ea typeface="微软雅黑" panose="020B0503020204020204" pitchFamily="34" charset="-122"/>
              </a:rPr>
              <a:t>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和</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ICD-11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的分类</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DSM-</a:t>
            </a:r>
            <a:r>
              <a:rPr lang="en-US" altLang="en-US" sz="2100" dirty="0">
                <a:solidFill>
                  <a:schemeClr val="tx1">
                    <a:lumMod val="75000"/>
                    <a:lumOff val="25000"/>
                  </a:schemeClr>
                </a:solidFill>
                <a:latin typeface="Arial" panose="020B0604020202020204" pitchFamily="34" charset="0"/>
                <a:ea typeface="微软雅黑" panose="020B0503020204020204" pitchFamily="34" charset="-122"/>
              </a:rPr>
              <a:t>Ⅴ</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和</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ICD-11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关于学习障碍的称谓不同，但分类基本一致，都包括阅读障碍、书面表达障碍和数学障碍。</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）国内学者的分类</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国内学者对于学习障碍也有不同的分类方法。徐芬将学习障碍分为三类。</a:t>
            </a:r>
            <a:r>
              <a:rPr lang="en-US"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发展性学业不良。</a:t>
            </a:r>
            <a:r>
              <a:rPr lang="en-US" sz="2100" dirty="0">
                <a:solidFill>
                  <a:schemeClr val="tx1">
                    <a:lumMod val="75000"/>
                    <a:lumOff val="25000"/>
                  </a:schemeClr>
                </a:solidFill>
                <a:latin typeface="Arial" panose="020B0604020202020204" pitchFamily="34" charset="0"/>
                <a:ea typeface="微软雅黑" panose="020B0503020204020204" pitchFamily="34" charset="-122"/>
              </a:rPr>
              <a:t>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学业性学业不良。</a:t>
            </a:r>
            <a:r>
              <a:rPr lang="en-US" sz="2100" dirty="0">
                <a:solidFill>
                  <a:schemeClr val="tx1">
                    <a:lumMod val="75000"/>
                    <a:lumOff val="25000"/>
                  </a:schemeClr>
                </a:solidFill>
                <a:latin typeface="Arial" panose="020B0604020202020204" pitchFamily="34" charset="0"/>
                <a:ea typeface="微软雅黑" panose="020B0503020204020204" pitchFamily="34" charset="-122"/>
              </a:rPr>
              <a:t>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行为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情绪性学业不良。</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学习障碍概述</a:t>
            </a:r>
          </a:p>
        </p:txBody>
      </p:sp>
      <p:sp>
        <p:nvSpPr>
          <p:cNvPr id="100" name="文本框 99"/>
          <p:cNvSpPr txBox="1"/>
          <p:nvPr/>
        </p:nvSpPr>
        <p:spPr>
          <a:xfrm>
            <a:off x="970915" y="1210310"/>
            <a:ext cx="10483850" cy="213526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学习障碍的出现率</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由于定义和鉴定标准的不一致，关于学习障碍出现率的报道有很大的差异。</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胡真等以北京市</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6365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名初一、初二年级学生为对象的调研结果显示，学习障碍检出率为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7.0%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；阅读障碍学生检出率为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，书写障碍检出率为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，数学障碍检出率为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p>
        </p:txBody>
      </p:sp>
    </p:spTree>
    <p:extLst>
      <p:ext uri="{BB962C8B-B14F-4D97-AF65-F5344CB8AC3E}">
        <p14:creationId xmlns:p14="http://schemas.microsoft.com/office/powerpoint/2010/main" val="2149411553"/>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280.0464566929134,&quot;left&quot;:532.2,&quot;top&quot;:150.1,&quot;width&quot;:357.764015748031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280.0464566929134,&quot;left&quot;:532.2,&quot;top&quot;:150.1,&quot;width&quot;:357.764015748031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280.0464566929134,&quot;left&quot;:532.2,&quot;top&quot;:150.1,&quot;width&quot;:357.764015748031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280.0464566929134,&quot;left&quot;:532.2,&quot;top&quot;:150.1,&quot;width&quot;:357.76401574803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2152</Words>
  <Application>Microsoft Office PowerPoint</Application>
  <PresentationFormat>宽屏</PresentationFormat>
  <Paragraphs>120</Paragraphs>
  <Slides>22</Slides>
  <Notes>5</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22</vt:i4>
      </vt:variant>
    </vt:vector>
  </HeadingPairs>
  <TitlesOfParts>
    <vt:vector size="31" baseType="lpstr">
      <vt:lpstr>等线</vt:lpstr>
      <vt:lpstr>等线 Light</vt:lpstr>
      <vt:lpstr>方正黑体简体</vt:lpstr>
      <vt:lpstr>楷体</vt:lpstr>
      <vt:lpstr>微软雅黑</vt:lpstr>
      <vt:lpstr>Agency FB</vt:lpstr>
      <vt:lpstr>Arial</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范美琳</cp:lastModifiedBy>
  <cp:revision>26</cp:revision>
  <dcterms:created xsi:type="dcterms:W3CDTF">2025-07-02T05:50:00Z</dcterms:created>
  <dcterms:modified xsi:type="dcterms:W3CDTF">2025-08-04T01:18:41Z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39D218AC3B3948E688789ECF781058EE_13</vt:lpwstr>
  </property>
  <property fmtid="{D5CDD505-2E9C-101B-9397-08002B2CF9AE}" pid="3" name="KSOProductBuildVer">
    <vt:lpwstr>2052-12.1.0.22215</vt:lpwstr>
  </property>
</Properties>
</file>